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517" r:id="rId2"/>
  </p:sldIdLst>
  <p:sldSz cx="9144000" cy="6858000" type="screen4x3"/>
  <p:notesSz cx="6735763" cy="98663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5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C49C"/>
    <a:srgbClr val="A6ECCC"/>
    <a:srgbClr val="F79443"/>
    <a:srgbClr val="E24E3E"/>
    <a:srgbClr val="FF33CC"/>
    <a:srgbClr val="5B93C5"/>
    <a:srgbClr val="00FFFF"/>
    <a:srgbClr val="CC99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21" autoAdjust="0"/>
    <p:restoredTop sz="94707" autoAdjust="0"/>
  </p:normalViewPr>
  <p:slideViewPr>
    <p:cSldViewPr>
      <p:cViewPr varScale="1">
        <p:scale>
          <a:sx n="86" d="100"/>
          <a:sy n="86" d="100"/>
        </p:scale>
        <p:origin x="538" y="72"/>
      </p:cViewPr>
      <p:guideLst>
        <p:guide orient="horz" pos="2160"/>
        <p:guide pos="2880"/>
        <p:guide orient="horz" pos="225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93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184269815188114E-2"/>
          <c:y val="0.10449983747807402"/>
          <c:w val="0.46920343988390667"/>
          <c:h val="0.8607287570169798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Сумма</c:v>
                </c:pt>
              </c:strCache>
            </c:strRef>
          </c:tx>
          <c:spPr>
            <a:solidFill>
              <a:srgbClr val="C00000"/>
            </a:solidFill>
          </c:spPr>
          <c:dPt>
            <c:idx val="0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contourW="9525" prstMaterial="matte">
                <a:bevelT w="0" h="0"/>
                <a:contourClr>
                  <a:scrgbClr r="0" g="0" b="0">
                    <a:shade val="70000"/>
                    <a:satMod val="105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01D-482C-B37E-E6C0AC82F7B1}"/>
              </c:ext>
            </c:extLst>
          </c:dPt>
          <c:dPt>
            <c:idx val="1"/>
            <c:bubble3D val="0"/>
            <c:spPr>
              <a:solidFill>
                <a:srgbClr val="E24E3E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contourW="9525" prstMaterial="matte">
                <a:bevelT w="0" h="0"/>
                <a:contourClr>
                  <a:scrgbClr r="0" g="0" b="0">
                    <a:shade val="70000"/>
                    <a:satMod val="105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01D-482C-B37E-E6C0AC82F7B1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contourW="9525" prstMaterial="matte">
                <a:bevelT w="0" h="0"/>
                <a:contourClr>
                  <a:scrgbClr r="0" g="0" b="0">
                    <a:shade val="70000"/>
                    <a:satMod val="105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001D-482C-B37E-E6C0AC82F7B1}"/>
              </c:ext>
            </c:extLst>
          </c:dPt>
          <c:dPt>
            <c:idx val="3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contourW="9525" prstMaterial="matte">
                <a:bevelT w="0" h="0"/>
                <a:contourClr>
                  <a:scrgbClr r="0" g="0" b="0">
                    <a:shade val="70000"/>
                    <a:satMod val="105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001D-482C-B37E-E6C0AC82F7B1}"/>
              </c:ext>
            </c:extLst>
          </c:dPt>
          <c:dPt>
            <c:idx val="4"/>
            <c:bubble3D val="0"/>
            <c:spPr>
              <a:solidFill>
                <a:srgbClr val="007A37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contourW="9525" prstMaterial="matte">
                <a:bevelT w="0" h="0"/>
                <a:contourClr>
                  <a:scrgbClr r="0" g="0" b="0">
                    <a:shade val="70000"/>
                    <a:satMod val="105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001D-482C-B37E-E6C0AC82F7B1}"/>
              </c:ext>
            </c:extLst>
          </c:dPt>
          <c:dPt>
            <c:idx val="5"/>
            <c:bubble3D val="0"/>
            <c:spPr>
              <a:solidFill>
                <a:srgbClr val="CC99FF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contourW="9525" prstMaterial="matte">
                <a:bevelT w="0" h="0"/>
                <a:contourClr>
                  <a:scrgbClr r="0" g="0" b="0">
                    <a:shade val="70000"/>
                    <a:satMod val="105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001D-482C-B37E-E6C0AC82F7B1}"/>
              </c:ext>
            </c:extLst>
          </c:dPt>
          <c:dPt>
            <c:idx val="6"/>
            <c:bubble3D val="0"/>
            <c:spPr>
              <a:solidFill>
                <a:srgbClr val="C68B5A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contourW="9525" prstMaterial="matte">
                <a:bevelT w="0" h="0"/>
                <a:contourClr>
                  <a:scrgbClr r="0" g="0" b="0">
                    <a:shade val="70000"/>
                    <a:satMod val="105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001D-482C-B37E-E6C0AC82F7B1}"/>
              </c:ext>
            </c:extLst>
          </c:dPt>
          <c:dPt>
            <c:idx val="7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contourW="9525" prstMaterial="matte">
                <a:bevelT w="0" h="0"/>
                <a:contourClr>
                  <a:scrgbClr r="0" g="0" b="0">
                    <a:shade val="70000"/>
                    <a:satMod val="105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001D-482C-B37E-E6C0AC82F7B1}"/>
              </c:ext>
            </c:extLst>
          </c:dPt>
          <c:dPt>
            <c:idx val="8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11-5AF3-4F99-B2C1-FFCB0B7D8816}"/>
              </c:ext>
            </c:extLst>
          </c:dPt>
          <c:dPt>
            <c:idx val="9"/>
            <c:bubble3D val="0"/>
            <c:spPr>
              <a:solidFill>
                <a:srgbClr val="FF33CC"/>
              </a:solidFill>
            </c:spPr>
            <c:extLst>
              <c:ext xmlns:c16="http://schemas.microsoft.com/office/drawing/2014/chart" uri="{C3380CC4-5D6E-409C-BE32-E72D297353CC}">
                <c16:uniqueId val="{00000013-5AF3-4F99-B2C1-FFCB0B7D8816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59,7%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01D-482C-B37E-E6C0AC82F7B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7,1%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01D-482C-B37E-E6C0AC82F7B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6,3%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01D-482C-B37E-E6C0AC82F7B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5,9%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01D-482C-B37E-E6C0AC82F7B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8,3%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01D-482C-B37E-E6C0AC82F7B1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4,4%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01D-482C-B37E-E6C0AC82F7B1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7,8 %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01D-482C-B37E-E6C0AC82F7B1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0,4%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01D-482C-B37E-E6C0AC82F7B1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0,05%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AF3-4F99-B2C1-FFCB0B7D8816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dirty="0"/>
                      <a:t>0,05%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5AF3-4F99-B2C1-FFCB0B7D8816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AF3-4F99-B2C1-FFCB0B7D88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Образование - 1 930 623,1 тыс. руб.</c:v>
                </c:pt>
                <c:pt idx="1">
                  <c:v>Социальная политика - 229 962,9 тыс. руб.</c:v>
                </c:pt>
                <c:pt idx="2">
                  <c:v>Общегосударственные вопросы - 204 443,4 тыс. руб.</c:v>
                </c:pt>
                <c:pt idx="3">
                  <c:v>Культура, кинематография - 189 191,2 тыс. руб.</c:v>
                </c:pt>
                <c:pt idx="4">
                  <c:v>Национальная экономика - 269 244,0 тыс. руб.</c:v>
                </c:pt>
                <c:pt idx="5">
                  <c:v>Физическая культура и спорт - 140 757,6 тыс. руб.</c:v>
                </c:pt>
                <c:pt idx="6">
                  <c:v>Жилищно-коммунальное хозяйство - 250 441,5 тыс. руб.</c:v>
                </c:pt>
                <c:pt idx="7">
                  <c:v>Национальная безопасность и правоохранительная деятельность - 14 310,6 тыс. руб.</c:v>
                </c:pt>
                <c:pt idx="8">
                  <c:v>Обслуживание государственного (муниципального) долга - 17,9 тыс. руб.</c:v>
                </c:pt>
                <c:pt idx="9">
                  <c:v>Средства массовой информации - 2233,3 тыс. руб.</c:v>
                </c:pt>
                <c:pt idx="10">
                  <c:v>Охрана окружающей среды -1566,5 тыс. руб.</c:v>
                </c:pt>
              </c:strCache>
            </c:strRef>
          </c:cat>
          <c:val>
            <c:numRef>
              <c:f>Лист1!$B$2:$B$12</c:f>
              <c:numCache>
                <c:formatCode>0.00</c:formatCode>
                <c:ptCount val="11"/>
                <c:pt idx="0">
                  <c:v>1930623.1</c:v>
                </c:pt>
                <c:pt idx="1">
                  <c:v>229962.9</c:v>
                </c:pt>
                <c:pt idx="2">
                  <c:v>204443.4</c:v>
                </c:pt>
                <c:pt idx="3">
                  <c:v>189191.2</c:v>
                </c:pt>
                <c:pt idx="4">
                  <c:v>269244</c:v>
                </c:pt>
                <c:pt idx="5">
                  <c:v>140757.6</c:v>
                </c:pt>
                <c:pt idx="6">
                  <c:v>250441.5</c:v>
                </c:pt>
                <c:pt idx="7">
                  <c:v>14310.6</c:v>
                </c:pt>
                <c:pt idx="8">
                  <c:v>17.899999999999999</c:v>
                </c:pt>
                <c:pt idx="9">
                  <c:v>2233.3000000000002</c:v>
                </c:pt>
                <c:pt idx="10">
                  <c:v>1566.5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001D-482C-B37E-E6C0AC82F7B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80">
          <a:noFill/>
        </a:ln>
      </c:spPr>
    </c:plotArea>
    <c:legend>
      <c:legendPos val="b"/>
      <c:layout>
        <c:manualLayout>
          <c:xMode val="edge"/>
          <c:yMode val="edge"/>
          <c:x val="0.47932139650703842"/>
          <c:y val="7.6689010928227053E-2"/>
          <c:w val="0.512073247166839"/>
          <c:h val="0.90273668692683573"/>
        </c:manualLayout>
      </c:layout>
      <c:overlay val="0"/>
      <c:spPr>
        <a:noFill/>
        <a:ln w="25288">
          <a:noFill/>
        </a:ln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2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5367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626" y="0"/>
            <a:ext cx="2919565" cy="495367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18C5197-5E1E-4CB2-A4E8-A78089C24EF7}" type="datetimeFigureOut">
              <a:rPr lang="ru-RU"/>
              <a:pPr>
                <a:defRPr/>
              </a:pPr>
              <a:t>14.01.2025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0947"/>
            <a:ext cx="2919565" cy="495367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626" y="9370947"/>
            <a:ext cx="2919565" cy="495367"/>
          </a:xfrm>
          <a:prstGeom prst="rect">
            <a:avLst/>
          </a:prstGeom>
        </p:spPr>
        <p:txBody>
          <a:bodyPr vert="horz" wrap="square" lIns="90754" tIns="45377" rIns="90754" bIns="453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DCF5C91-E8DC-426E-8BDE-75D7A25CF8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50355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3789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626" y="0"/>
            <a:ext cx="2919565" cy="493789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6C58CC39-DEA0-4091-9C91-31640E218DF7}" type="datetimeFigureOut">
              <a:rPr lang="ru-RU"/>
              <a:pPr>
                <a:defRPr/>
              </a:pPr>
              <a:t>14.01.2025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2918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4" tIns="45377" rIns="90754" bIns="45377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262" y="4687052"/>
            <a:ext cx="5389240" cy="4439368"/>
          </a:xfrm>
          <a:prstGeom prst="rect">
            <a:avLst/>
          </a:prstGeom>
        </p:spPr>
        <p:txBody>
          <a:bodyPr vert="horz" wrap="square" lIns="90754" tIns="45377" rIns="90754" bIns="45377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0947"/>
            <a:ext cx="2919565" cy="493789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626" y="9370947"/>
            <a:ext cx="2919565" cy="493789"/>
          </a:xfrm>
          <a:prstGeom prst="rect">
            <a:avLst/>
          </a:prstGeom>
        </p:spPr>
        <p:txBody>
          <a:bodyPr vert="horz" wrap="square" lIns="90754" tIns="45377" rIns="90754" bIns="453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30CB325-F337-470F-B6DC-2B0C08FC23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5961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" name="Прямоугольник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6" name="Прямоугольник 21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7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4B2AA-BE6E-4AB9-9311-AD3E272CFF2D}" type="datetime1">
              <a:rPr lang="ru-RU" smtClean="0"/>
              <a:t>14.01.2025</a:t>
            </a:fld>
            <a:endParaRPr lang="ru-RU" dirty="0"/>
          </a:p>
        </p:txBody>
      </p:sp>
      <p:sp>
        <p:nvSpPr>
          <p:cNvPr id="1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D395E-316A-49D4-A022-1C070A3A8C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7068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" name="Прямоугольник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6" name="Прямоугольник 21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7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Овал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124E2-12A9-4E94-B6FB-A383C54078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36A42-FDD7-490E-AA5A-8314322B523B}" type="datetime1">
              <a:rPr lang="ru-RU" smtClean="0"/>
              <a:t>14.01.2025</a:t>
            </a:fld>
            <a:endParaRPr lang="ru-RU" dirty="0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52976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7E9DE-D330-4ECC-8569-AB33D299C445}" type="datetime1">
              <a:rPr lang="ru-RU" smtClean="0"/>
              <a:t>14.01.2025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2A283-23A0-4C10-BCDC-EF4A4B2ABE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157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C1BF6-E7E6-4C92-9AED-0F9D5B065BEF}" type="datetime1">
              <a:rPr lang="ru-RU" smtClean="0"/>
              <a:t>14.01.2025</a:t>
            </a:fld>
            <a:endParaRPr lang="ru-RU" dirty="0"/>
          </a:p>
        </p:txBody>
      </p:sp>
      <p:sp>
        <p:nvSpPr>
          <p:cNvPr id="5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19A47-CD5F-472F-8E7A-20894C29AD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64596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0BB49-E4D1-4725-838D-2F209F51AFD8}" type="datetime1">
              <a:rPr lang="ru-RU" smtClean="0"/>
              <a:t>14.01.2025</a:t>
            </a:fld>
            <a:endParaRPr lang="ru-RU" dirty="0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4B64A-28A7-4550-B38F-585CED45C2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8219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9" name="Прямоугольник 2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1" name="Прямоугольник 24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Овал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E52D1-92A7-488A-8EA2-1678FBA0091F}" type="datetime1">
              <a:rPr lang="ru-RU" smtClean="0"/>
              <a:t>14.01.2025</a:t>
            </a:fld>
            <a:endParaRPr lang="ru-RU" dirty="0"/>
          </a:p>
        </p:txBody>
      </p:sp>
      <p:sp>
        <p:nvSpPr>
          <p:cNvPr id="19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FC651-7C78-4161-8CD8-60C50D9757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144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520D-0D56-4630-B07A-ED0BB5841DDA}" type="datetime1">
              <a:rPr lang="ru-RU" smtClean="0"/>
              <a:t>14.01.2025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C42E8-7FEE-4335-B2FB-0B47DC06AB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2440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3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4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8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B0EA3-FF52-4554-A47B-CB9E8EDBC7A9}" type="datetime1">
              <a:rPr lang="ru-RU" smtClean="0"/>
              <a:t>14.01.2025</a:t>
            </a:fld>
            <a:endParaRPr lang="ru-RU" dirty="0"/>
          </a:p>
        </p:txBody>
      </p:sp>
      <p:sp>
        <p:nvSpPr>
          <p:cNvPr id="9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8D15E0D-8077-4CE6-87BC-7188C9BCBE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533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Прямоугольник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7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8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9" name="Прямоугольник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40CE1-5270-47E0-A893-426DCACF0D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38A9A-BBF5-427B-9736-DF734A1253E3}" type="datetime1">
              <a:rPr lang="ru-RU" smtClean="0"/>
              <a:t>14.01.2025</a:t>
            </a:fld>
            <a:endParaRPr lang="ru-RU" dirty="0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8543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Прямоугольник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7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8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9" name="Прямоугольник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27BB5-2D99-489E-B83E-E5A61CE3B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61E75-2F4C-4F88-9BBD-1035BB15810D}" type="datetime1">
              <a:rPr lang="ru-RU" smtClean="0"/>
              <a:t>14.01.2025</a:t>
            </a:fld>
            <a:endParaRPr lang="ru-RU" dirty="0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726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49049-E83D-4D80-A5AA-F67A44D674DD}" type="datetime1">
              <a:rPr lang="ru-RU" smtClean="0"/>
              <a:t>14.01.2025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4EEF0-E85C-442F-9FEE-D25DF80C49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6294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27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2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2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47F5AC0B-F09D-41F8-8F04-DD3F5B83C90D}" type="datetime1">
              <a:rPr lang="ru-RU" smtClean="0"/>
              <a:t>14.01.2025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Овал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600">
                <a:solidFill>
                  <a:srgbClr val="7B9899"/>
                </a:solidFill>
              </a:defRPr>
            </a:lvl1pPr>
          </a:lstStyle>
          <a:p>
            <a:pPr>
              <a:defRPr/>
            </a:pPr>
            <a:fld id="{CBF8CED3-37BD-4E4B-9C08-67A7AE9A5C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8" name="Заголовок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1039" name="Текст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98" r:id="rId1"/>
    <p:sldLayoutId id="2147485899" r:id="rId2"/>
    <p:sldLayoutId id="2147485900" r:id="rId3"/>
    <p:sldLayoutId id="2147485901" r:id="rId4"/>
    <p:sldLayoutId id="2147485902" r:id="rId5"/>
    <p:sldLayoutId id="2147485903" r:id="rId6"/>
    <p:sldLayoutId id="2147485904" r:id="rId7"/>
    <p:sldLayoutId id="2147485905" r:id="rId8"/>
    <p:sldLayoutId id="2147485906" r:id="rId9"/>
    <p:sldLayoutId id="2147485907" r:id="rId10"/>
    <p:sldLayoutId id="2147485908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anose="05020102010507070707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anose="05000000000000000000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1"/>
          <p:cNvSpPr txBox="1">
            <a:spLocks noChangeArrowheads="1"/>
          </p:cNvSpPr>
          <p:nvPr/>
        </p:nvSpPr>
        <p:spPr bwMode="auto">
          <a:xfrm>
            <a:off x="1258888" y="260350"/>
            <a:ext cx="7416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 городского округа Красноуфимск по разделам на 2024 год </a:t>
            </a:r>
          </a:p>
          <a:p>
            <a:pPr algn="ctr" eaLnBrk="1" hangingPunct="1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7852348"/>
              </p:ext>
            </p:extLst>
          </p:nvPr>
        </p:nvGraphicFramePr>
        <p:xfrm>
          <a:off x="179511" y="1338263"/>
          <a:ext cx="8784977" cy="4827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605" name="TextBox 9"/>
          <p:cNvSpPr txBox="1">
            <a:spLocks noChangeArrowheads="1"/>
          </p:cNvSpPr>
          <p:nvPr/>
        </p:nvSpPr>
        <p:spPr bwMode="auto">
          <a:xfrm>
            <a:off x="1619672" y="4869160"/>
            <a:ext cx="210820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3 232 792,0</a:t>
            </a:r>
          </a:p>
          <a:p>
            <a:pPr algn="ctr" eaLnBrk="1" hangingPunct="1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E9C87-3263-451A-BC0D-B9FF617B2241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  <p:pic>
        <p:nvPicPr>
          <p:cNvPr id="8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0000"/>
            <a:ext cx="785812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35544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11577</TotalTime>
  <Words>39</Words>
  <Application>Microsoft Office PowerPoint</Application>
  <PresentationFormat>Экран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Georgia</vt:lpstr>
      <vt:lpstr>Times New Roman</vt:lpstr>
      <vt:lpstr>Wingdings</vt:lpstr>
      <vt:lpstr>Wingdings 2</vt:lpstr>
      <vt:lpstr>Официальная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VR</dc:creator>
  <cp:lastModifiedBy>User</cp:lastModifiedBy>
  <cp:revision>1204</cp:revision>
  <cp:lastPrinted>2023-12-27T11:06:08Z</cp:lastPrinted>
  <dcterms:created xsi:type="dcterms:W3CDTF">2014-11-27T04:32:35Z</dcterms:created>
  <dcterms:modified xsi:type="dcterms:W3CDTF">2025-01-14T10:50:04Z</dcterms:modified>
</cp:coreProperties>
</file>